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848" r:id="rId3"/>
    <p:sldId id="3827" r:id="rId4"/>
    <p:sldId id="3834" r:id="rId5"/>
    <p:sldId id="3835" r:id="rId6"/>
    <p:sldId id="3836" r:id="rId7"/>
    <p:sldId id="3837" r:id="rId8"/>
    <p:sldId id="3838" r:id="rId9"/>
    <p:sldId id="3845" r:id="rId10"/>
    <p:sldId id="3839" r:id="rId11"/>
    <p:sldId id="3840" r:id="rId12"/>
    <p:sldId id="3849" r:id="rId13"/>
    <p:sldId id="3841" r:id="rId14"/>
    <p:sldId id="3842" r:id="rId15"/>
    <p:sldId id="3850" r:id="rId16"/>
    <p:sldId id="3843" r:id="rId17"/>
    <p:sldId id="3851" r:id="rId18"/>
    <p:sldId id="3844" r:id="rId19"/>
    <p:sldId id="3847" r:id="rId20"/>
    <p:sldId id="3852" r:id="rId21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533400" y="624301"/>
            <a:ext cx="107442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4000" b="1" i="1" dirty="0" err="1" smtClean="0">
                <a:solidFill>
                  <a:srgbClr val="002060"/>
                </a:solidFill>
              </a:rPr>
              <a:t>Tawassul</a:t>
            </a:r>
            <a:r>
              <a:rPr lang="en-GB" sz="4000" b="1" i="1" dirty="0" smtClean="0">
                <a:solidFill>
                  <a:srgbClr val="002060"/>
                </a:solidFill>
              </a:rPr>
              <a:t> -Short </a:t>
            </a:r>
            <a:r>
              <a:rPr lang="en-GB" sz="4000" b="1" i="1" dirty="0" err="1" smtClean="0">
                <a:solidFill>
                  <a:srgbClr val="002060"/>
                </a:solidFill>
              </a:rPr>
              <a:t>Ziyarah</a:t>
            </a:r>
            <a:r>
              <a:rPr lang="en-GB" sz="4000" b="1" i="1" dirty="0" smtClean="0">
                <a:solidFill>
                  <a:srgbClr val="002060"/>
                </a:solidFill>
              </a:rPr>
              <a:t> 10</a:t>
            </a:r>
            <a:r>
              <a:rPr lang="en-GB" sz="4000" b="1" i="1" baseline="30000" dirty="0" smtClean="0">
                <a:solidFill>
                  <a:srgbClr val="002060"/>
                </a:solidFill>
              </a:rPr>
              <a:t>th </a:t>
            </a:r>
            <a:r>
              <a:rPr lang="en-GB" sz="4400" b="1" i="1" dirty="0" smtClean="0">
                <a:solidFill>
                  <a:srgbClr val="002060"/>
                </a:solidFill>
              </a:rPr>
              <a:t>Imam </a:t>
            </a:r>
          </a:p>
          <a:p>
            <a:pPr algn="ctr"/>
            <a:r>
              <a:rPr lang="en-GB" sz="4400" b="1" i="1" dirty="0" smtClean="0">
                <a:solidFill>
                  <a:srgbClr val="002060"/>
                </a:solidFill>
              </a:rPr>
              <a:t> </a:t>
            </a:r>
            <a:r>
              <a:rPr lang="en-GB" sz="4800" b="1" i="1" dirty="0">
                <a:solidFill>
                  <a:srgbClr val="002060"/>
                </a:solidFill>
              </a:rPr>
              <a:t>Imam Ali </a:t>
            </a:r>
            <a:r>
              <a:rPr lang="en-GB" sz="4800" b="1" i="1" dirty="0" err="1">
                <a:solidFill>
                  <a:srgbClr val="002060"/>
                </a:solidFill>
              </a:rPr>
              <a:t>Naqi</a:t>
            </a:r>
            <a:r>
              <a:rPr lang="en-GB" sz="4800" b="1" i="1" dirty="0">
                <a:solidFill>
                  <a:srgbClr val="002060"/>
                </a:solidFill>
              </a:rPr>
              <a:t> (as)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660526" y="5715001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3390901"/>
            <a:ext cx="2565149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86000"/>
            <a:ext cx="4724400" cy="35433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10210800" cy="467836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SA" sz="4400" b="1" dirty="0">
                <a:cs typeface="Najaf" panose="00000700000000000000" pitchFamily="2" charset="-78"/>
              </a:rPr>
              <a:t>اَلسَّلاَمُ عَلَيْكَ يَا ابَا ٱلْحَسَنِ</a:t>
            </a:r>
            <a:r>
              <a:rPr lang="en-GB" sz="4400" b="1" dirty="0">
                <a:cs typeface="Najaf" panose="00000700000000000000" pitchFamily="2" charset="-78"/>
              </a:rPr>
              <a:t> </a:t>
            </a:r>
            <a:r>
              <a:rPr lang="ar-SA" sz="4400" b="1" dirty="0">
                <a:cs typeface="Najaf" panose="00000700000000000000" pitchFamily="2" charset="-78"/>
              </a:rPr>
              <a:t>عَلِيُّ بْنَ مُحَمَّدٍ</a:t>
            </a:r>
            <a:endParaRPr lang="en-GB" sz="4400" b="1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/>
              <a:t>Peace be upon you</a:t>
            </a:r>
            <a:r>
              <a:rPr lang="en-US" sz="4000" b="1" dirty="0" smtClean="0"/>
              <a:t>,</a:t>
            </a:r>
          </a:p>
          <a:p>
            <a:pPr marL="0" indent="0" algn="ctr">
              <a:buNone/>
            </a:pPr>
            <a:r>
              <a:rPr lang="en-US" sz="4000" b="1" dirty="0" smtClean="0"/>
              <a:t> </a:t>
            </a:r>
            <a:r>
              <a:rPr lang="en-US" sz="4000" b="1" dirty="0"/>
              <a:t>O </a:t>
            </a:r>
            <a:r>
              <a:rPr lang="en-US" sz="4000" b="1" dirty="0" err="1"/>
              <a:t>Abul</a:t>
            </a:r>
            <a:r>
              <a:rPr lang="en-US" sz="4000" b="1" dirty="0"/>
              <a:t>-</a:t>
            </a:r>
            <a:r>
              <a:rPr lang="en-US" sz="4000" b="1" dirty="0" err="1"/>
              <a:t>Hasan,`Ali</a:t>
            </a:r>
            <a:r>
              <a:rPr lang="en-US" sz="4000" b="1" dirty="0"/>
              <a:t> the son of Muhammad</a:t>
            </a:r>
            <a:endParaRPr lang="en-US" sz="54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26661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10134600" cy="53641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4400" b="1" dirty="0">
                <a:cs typeface="Najaf" panose="00000700000000000000" pitchFamily="2" charset="-78"/>
              </a:rPr>
              <a:t>ٱلزَّكِيُّ ٱلرَّاشِدُ</a:t>
            </a:r>
            <a:r>
              <a:rPr lang="en-GB" sz="4400" b="1" dirty="0">
                <a:cs typeface="Najaf" panose="00000700000000000000" pitchFamily="2" charset="-78"/>
              </a:rPr>
              <a:t> </a:t>
            </a:r>
            <a:r>
              <a:rPr lang="ar-SA" sz="4400" b="1" dirty="0">
                <a:cs typeface="Najaf" panose="00000700000000000000" pitchFamily="2" charset="-78"/>
              </a:rPr>
              <a:t>ٱلنُّورُ ٱلثَّاقِبُ</a:t>
            </a:r>
            <a:r>
              <a:rPr lang="en-GB" sz="4400" b="1" dirty="0">
                <a:cs typeface="Najaf" panose="00000700000000000000" pitchFamily="2" charset="-78"/>
              </a:rPr>
              <a:t> </a:t>
            </a:r>
            <a:endParaRPr lang="en-GB" sz="4400" b="1" dirty="0" smtClean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4400" b="1" dirty="0" smtClean="0">
                <a:cs typeface="Najaf" panose="00000700000000000000" pitchFamily="2" charset="-78"/>
              </a:rPr>
              <a:t>وَرَحْمَةُ </a:t>
            </a:r>
            <a:r>
              <a:rPr lang="ar-SA" sz="4400" b="1" dirty="0">
                <a:cs typeface="Najaf" panose="00000700000000000000" pitchFamily="2" charset="-78"/>
              </a:rPr>
              <a:t>ٱللَّهِ وَبَرَكَاتُهُ</a:t>
            </a:r>
            <a:endParaRPr lang="en-GB" sz="4400" b="1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3600" b="1" dirty="0"/>
              <a:t>the pious, right-directing, and brightly shining light.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Allah’s </a:t>
            </a:r>
            <a:r>
              <a:rPr lang="en-US" sz="3600" b="1" dirty="0"/>
              <a:t>mercy and blessings be upon you.</a:t>
            </a:r>
            <a:endParaRPr lang="en-US" sz="48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75812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"/>
            <a:ext cx="105156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000" b="1" dirty="0">
                <a:cs typeface="Najaf" panose="00000700000000000000" pitchFamily="2" charset="-78"/>
              </a:rPr>
              <a:t>اَلسَّلاَمُ عَلَيْكَ يَا صَفِيَّ </a:t>
            </a:r>
            <a:r>
              <a:rPr lang="ar-SA" sz="6000" b="1" dirty="0" smtClean="0">
                <a:cs typeface="Najaf" panose="00000700000000000000" pitchFamily="2" charset="-78"/>
              </a:rPr>
              <a:t>ٱللَّهِ</a:t>
            </a:r>
            <a:endParaRPr lang="en-US" sz="60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6000" b="1" dirty="0" smtClean="0">
                <a:cs typeface="Najaf" panose="00000700000000000000" pitchFamily="2" charset="-78"/>
              </a:rPr>
              <a:t> </a:t>
            </a:r>
            <a:r>
              <a:rPr lang="ar-SA" sz="6000" b="1" dirty="0">
                <a:cs typeface="Najaf" panose="00000700000000000000" pitchFamily="2" charset="-78"/>
              </a:rPr>
              <a:t>اَلسَّلاَمُ عَلَيْكَ يَا سِرَّ </a:t>
            </a:r>
            <a:r>
              <a:rPr lang="ar-SA" sz="6000" b="1" dirty="0" smtClean="0">
                <a:cs typeface="Najaf" panose="00000700000000000000" pitchFamily="2" charset="-78"/>
              </a:rPr>
              <a:t>ٱللَّهِ</a:t>
            </a:r>
            <a:endParaRPr lang="en-US" sz="6000" b="1" dirty="0" smtClean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sincerely attached friend of Allah</a:t>
            </a:r>
            <a:r>
              <a:rPr lang="en-US" b="1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 rtl="1"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confidant of Allah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58553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"/>
            <a:ext cx="105156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 smtClean="0">
                <a:cs typeface="Najaf" panose="00000700000000000000" pitchFamily="2" charset="-78"/>
              </a:rPr>
              <a:t>اَلسَّلاَمُ </a:t>
            </a:r>
            <a:r>
              <a:rPr lang="ar-SA" sz="6600" b="1" dirty="0">
                <a:cs typeface="Najaf" panose="00000700000000000000" pitchFamily="2" charset="-78"/>
              </a:rPr>
              <a:t>عَلَيْكَ يَا حَبْلَ ٱللَّهِ</a:t>
            </a:r>
            <a:r>
              <a:rPr lang="en-GB" sz="6600" b="1" dirty="0">
                <a:cs typeface="Najaf" panose="00000700000000000000" pitchFamily="2" charset="-78"/>
              </a:rPr>
              <a:t> </a:t>
            </a:r>
            <a:endParaRPr lang="en-GB" sz="66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 smtClean="0">
                <a:cs typeface="Najaf" panose="00000700000000000000" pitchFamily="2" charset="-78"/>
              </a:rPr>
              <a:t>اَلسَّلاَمُ </a:t>
            </a:r>
            <a:r>
              <a:rPr lang="ar-SA" sz="6600" b="1" dirty="0">
                <a:cs typeface="Najaf" panose="00000700000000000000" pitchFamily="2" charset="-78"/>
              </a:rPr>
              <a:t>عَلَيْكَ يَا آلَ ٱللَّهِ</a:t>
            </a:r>
            <a:endParaRPr lang="en-US" sz="6000" b="1" dirty="0" smtClean="0"/>
          </a:p>
          <a:p>
            <a:pPr marL="0" indent="0" algn="ctr" rtl="1">
              <a:buNone/>
            </a:pPr>
            <a:endParaRPr lang="en-US" sz="2800" b="1" dirty="0" smtClean="0"/>
          </a:p>
          <a:p>
            <a:pPr marL="0" indent="0" algn="ctr" rtl="1">
              <a:buNone/>
            </a:pPr>
            <a:r>
              <a:rPr lang="en-US" sz="2800" b="1" dirty="0" smtClean="0"/>
              <a:t>Peace </a:t>
            </a:r>
            <a:r>
              <a:rPr lang="en-US" sz="2800" b="1" dirty="0"/>
              <a:t>be upon you, O rope of Allah</a:t>
            </a:r>
            <a:r>
              <a:rPr lang="en-US" sz="2800" b="1" dirty="0" smtClean="0"/>
              <a:t>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0" indent="0" algn="ctr" rtl="1">
              <a:buNone/>
            </a:pPr>
            <a:endParaRPr lang="en-US" sz="2800" b="1" dirty="0" smtClean="0"/>
          </a:p>
          <a:p>
            <a:pPr marL="0" indent="0" algn="ctr" rtl="1">
              <a:buNone/>
            </a:pPr>
            <a:r>
              <a:rPr lang="en-US" sz="2800" b="1" dirty="0" smtClean="0"/>
              <a:t>Peace </a:t>
            </a:r>
            <a:r>
              <a:rPr lang="en-US" sz="2800" b="1" dirty="0"/>
              <a:t>be upon you, O household of Allah.</a:t>
            </a:r>
            <a:endParaRPr lang="en-US" sz="36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901654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1"/>
            <a:ext cx="91440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000" b="1" dirty="0">
                <a:cs typeface="Najaf" panose="00000700000000000000" pitchFamily="2" charset="-78"/>
              </a:rPr>
              <a:t>اَلسَّلاَمُ عَلَيْكَ يَا خِيَرةَ ٱللَّهِ</a:t>
            </a:r>
            <a:endParaRPr lang="en-US" sz="6000" b="1" dirty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6000" b="1" dirty="0">
                <a:cs typeface="Najaf" panose="00000700000000000000" pitchFamily="2" charset="-78"/>
              </a:rPr>
              <a:t> </a:t>
            </a:r>
            <a:r>
              <a:rPr lang="ar-SA" sz="6000" b="1" dirty="0">
                <a:cs typeface="Najaf" panose="00000700000000000000" pitchFamily="2" charset="-78"/>
              </a:rPr>
              <a:t>اَلسَّلاَمُ عَلَيْكَ يَا صَفْوَةَ ٱللَّهِ</a:t>
            </a:r>
            <a:r>
              <a:rPr lang="en-GB" sz="6000" b="1" dirty="0">
                <a:cs typeface="Najaf" panose="00000700000000000000" pitchFamily="2" charset="-78"/>
              </a:rPr>
              <a:t>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select of Allah</a:t>
            </a:r>
            <a:r>
              <a:rPr lang="en-US" b="1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choice of Allah</a:t>
            </a:r>
            <a:r>
              <a:rPr lang="en-US" b="1" dirty="0" smtClean="0"/>
              <a:t>.</a:t>
            </a:r>
            <a:r>
              <a:rPr lang="en-US" b="1" dirty="0"/>
              <a:t> </a:t>
            </a:r>
            <a:endParaRPr lang="en-US" sz="40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210497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1"/>
            <a:ext cx="92202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en-GB" sz="4000" b="1" dirty="0" smtClean="0">
                <a:cs typeface="Najaf" panose="00000700000000000000" pitchFamily="2" charset="-78"/>
              </a:rPr>
              <a:t> </a:t>
            </a:r>
            <a:r>
              <a:rPr lang="ar-SA" sz="6600" b="1" dirty="0" smtClean="0">
                <a:cs typeface="Najaf" panose="00000700000000000000" pitchFamily="2" charset="-78"/>
              </a:rPr>
              <a:t>اَلسَّلاَمُ </a:t>
            </a:r>
            <a:r>
              <a:rPr lang="ar-SA" sz="6600" b="1" dirty="0">
                <a:cs typeface="Najaf" panose="00000700000000000000" pitchFamily="2" charset="-78"/>
              </a:rPr>
              <a:t>عَلَيْكَ يَا امِينَ ٱللَّهِ</a:t>
            </a:r>
            <a:r>
              <a:rPr lang="en-GB" sz="6600" b="1" dirty="0">
                <a:cs typeface="Najaf" panose="00000700000000000000" pitchFamily="2" charset="-78"/>
              </a:rPr>
              <a:t>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>
                <a:cs typeface="Najaf" panose="00000700000000000000" pitchFamily="2" charset="-78"/>
              </a:rPr>
              <a:t>اَلسَّلاَمُ عَلَيْكَ يَا حَقَّ ٱللَّهِ</a:t>
            </a:r>
            <a:endParaRPr lang="en-GB" sz="6600" b="1" dirty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trustee of Allah</a:t>
            </a:r>
            <a:r>
              <a:rPr lang="en-US" b="1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proof of Allah.</a:t>
            </a:r>
            <a:endParaRPr lang="en-US" sz="40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425327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"/>
            <a:ext cx="92710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>
                <a:cs typeface="Najaf" panose="00000700000000000000" pitchFamily="2" charset="-78"/>
              </a:rPr>
              <a:t>انِّي وَلِيٌّ لِمَنْ </a:t>
            </a:r>
            <a:r>
              <a:rPr lang="ar-SA" sz="6600" b="1" dirty="0" smtClean="0">
                <a:cs typeface="Najaf" panose="00000700000000000000" pitchFamily="2" charset="-78"/>
              </a:rPr>
              <a:t>وَالاَكُمْ</a:t>
            </a:r>
            <a:endParaRPr lang="en-US" sz="66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6600" b="1" dirty="0" smtClean="0">
                <a:cs typeface="Najaf" panose="00000700000000000000" pitchFamily="2" charset="-78"/>
              </a:rPr>
              <a:t> </a:t>
            </a:r>
            <a:r>
              <a:rPr lang="ar-SA" sz="6600" b="1" dirty="0">
                <a:cs typeface="Najaf" panose="00000700000000000000" pitchFamily="2" charset="-78"/>
              </a:rPr>
              <a:t>وَعَدُوٌّ لِمَنْ </a:t>
            </a:r>
            <a:r>
              <a:rPr lang="ar-SA" sz="6600" b="1" dirty="0" smtClean="0">
                <a:cs typeface="Najaf" panose="00000700000000000000" pitchFamily="2" charset="-78"/>
              </a:rPr>
              <a:t>عَادَاكُمْ</a:t>
            </a:r>
            <a:endParaRPr lang="en-US" sz="66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4400" b="1" dirty="0" smtClean="0">
                <a:cs typeface="Najaf" panose="00000700000000000000" pitchFamily="2" charset="-78"/>
              </a:rPr>
              <a:t> </a:t>
            </a:r>
            <a:r>
              <a:rPr lang="en-US" b="1" dirty="0" smtClean="0"/>
              <a:t>I </a:t>
            </a:r>
            <a:r>
              <a:rPr lang="en-US" b="1" dirty="0"/>
              <a:t>do show loyalty to your loyalists</a:t>
            </a:r>
            <a:r>
              <a:rPr lang="en-US" b="1" dirty="0" smtClean="0"/>
              <a:t>,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 </a:t>
            </a:r>
            <a:r>
              <a:rPr lang="en-US" b="1" dirty="0"/>
              <a:t>I show enmity towards your enemies</a:t>
            </a:r>
            <a:r>
              <a:rPr lang="en-US" b="1" dirty="0" smtClean="0"/>
              <a:t>,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b="1" dirty="0" smtClean="0"/>
              <a:t>,</a:t>
            </a:r>
            <a:endParaRPr lang="en-US" sz="44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957971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3632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 smtClean="0">
                <a:cs typeface="Najaf" panose="00000700000000000000" pitchFamily="2" charset="-78"/>
              </a:rPr>
              <a:t>و</a:t>
            </a:r>
            <a:r>
              <a:rPr lang="en-GB" sz="6600" b="1" dirty="0" smtClean="0">
                <a:cs typeface="Najaf" panose="00000700000000000000" pitchFamily="2" charset="-78"/>
              </a:rPr>
              <a:t> </a:t>
            </a:r>
            <a:r>
              <a:rPr lang="ar-SA" sz="6600" b="1" dirty="0">
                <a:cs typeface="Najaf" panose="00000700000000000000" pitchFamily="2" charset="-78"/>
              </a:rPr>
              <a:t>مُؤْمِنٌ بِسِرِّكُمْ وَعَلاَنِيَتِكُمْ</a:t>
            </a:r>
            <a:r>
              <a:rPr lang="en-GB" sz="6600" b="1" dirty="0">
                <a:cs typeface="Najaf" panose="00000700000000000000" pitchFamily="2" charset="-78"/>
              </a:rPr>
              <a:t>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6600" b="1" dirty="0">
                <a:cs typeface="Najaf" panose="00000700000000000000" pitchFamily="2" charset="-78"/>
              </a:rPr>
              <a:t>واوَّلِكُمْ وَآخِرِكُمْ</a:t>
            </a:r>
            <a:r>
              <a:rPr lang="en-GB" sz="6600" b="1" dirty="0">
                <a:cs typeface="Najaf" panose="00000700000000000000" pitchFamily="2" charset="-78"/>
              </a:rPr>
              <a:t>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3600" b="1" dirty="0" smtClean="0"/>
              <a:t>I </a:t>
            </a:r>
            <a:r>
              <a:rPr lang="en-US" sz="3600" b="1" dirty="0"/>
              <a:t>believe in all of the invisible and the visible</a:t>
            </a:r>
            <a:r>
              <a:rPr lang="en-US" sz="3600" b="1" dirty="0" smtClean="0"/>
              <a:t>,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3600" b="1" dirty="0"/>
              <a:t>and the first and the last of you.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en-US" sz="44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16562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1"/>
            <a:ext cx="9296400" cy="6049964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6000" b="1" dirty="0" smtClean="0">
                <a:cs typeface="Najaf" panose="00000700000000000000" pitchFamily="2" charset="-78"/>
              </a:rPr>
              <a:t>بِا</a:t>
            </a:r>
            <a:r>
              <a:rPr lang="ar-SA" sz="6000" b="1" dirty="0">
                <a:cs typeface="Najaf" panose="00000700000000000000" pitchFamily="2" charset="-78"/>
              </a:rPr>
              <a:t>بِي انْتَ وَامِّي</a:t>
            </a:r>
            <a:r>
              <a:rPr lang="en-GB" sz="6000" b="1" dirty="0">
                <a:cs typeface="Najaf" panose="00000700000000000000" pitchFamily="2" charset="-78"/>
              </a:rPr>
              <a:t> </a:t>
            </a:r>
            <a:endParaRPr lang="en-GB" sz="60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6000" b="1" dirty="0" smtClean="0">
                <a:cs typeface="Najaf" panose="00000700000000000000" pitchFamily="2" charset="-78"/>
              </a:rPr>
              <a:t>وَٱلسَّلاَمُ </a:t>
            </a:r>
            <a:r>
              <a:rPr lang="ar-SA" sz="6000" b="1" dirty="0">
                <a:cs typeface="Najaf" panose="00000700000000000000" pitchFamily="2" charset="-78"/>
              </a:rPr>
              <a:t>عَلَيْكَ وَرَحْمَةُ ٱللَّهِ وَبَرَكَاتُهُ</a:t>
            </a:r>
            <a:endParaRPr lang="en-GB" sz="6000" b="1" dirty="0">
              <a:cs typeface="Najaf" panose="00000700000000000000" pitchFamily="2" charset="-7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/>
              <a:t>May </a:t>
            </a:r>
            <a:r>
              <a:rPr lang="en-US" sz="2800" b="1" dirty="0"/>
              <a:t>Allah accept my father and mother as ransoms for you</a:t>
            </a:r>
            <a:r>
              <a:rPr lang="en-US" sz="2800" b="1" dirty="0" smtClean="0"/>
              <a:t>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/>
              <a:t>Peace </a:t>
            </a:r>
            <a:r>
              <a:rPr lang="en-US" sz="2800" b="1" dirty="0"/>
              <a:t>and </a:t>
            </a:r>
            <a:r>
              <a:rPr lang="en-US" sz="2800" b="1" dirty="0" smtClean="0"/>
              <a:t>Allah’s mercy </a:t>
            </a:r>
            <a:r>
              <a:rPr lang="en-US" sz="2800" b="1" dirty="0"/>
              <a:t>and blessings be upon you.</a:t>
            </a:r>
            <a:endParaRPr lang="en-US" sz="40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069043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960439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54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77" y="5562600"/>
            <a:ext cx="256514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92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TAWASSUL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32682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46" y="5691552"/>
            <a:ext cx="2565149" cy="609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82514"/>
            <a:ext cx="4483390" cy="4703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8788"/>
            <a:ext cx="493871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42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960439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54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81000"/>
            <a:ext cx="9067800" cy="61722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400" dirty="0">
                <a:cs typeface="Najaf" panose="00000700000000000000" pitchFamily="2" charset="-78"/>
              </a:rPr>
              <a:t>يَا ابَا ٱلْحَسَنِ</a:t>
            </a:r>
            <a:r>
              <a:rPr lang="en-GB" sz="4400" dirty="0">
                <a:cs typeface="Najaf" panose="00000700000000000000" pitchFamily="2" charset="-78"/>
              </a:rPr>
              <a:t> </a:t>
            </a:r>
            <a:r>
              <a:rPr lang="ar-SA" sz="4400" b="1" dirty="0">
                <a:cs typeface="Najaf" panose="00000700000000000000" pitchFamily="2" charset="-78"/>
              </a:rPr>
              <a:t>يَا عَلِيُّ بْنَ </a:t>
            </a:r>
            <a:r>
              <a:rPr lang="ar-SA" sz="4400" b="1" dirty="0" smtClean="0">
                <a:cs typeface="Najaf" panose="00000700000000000000" pitchFamily="2" charset="-78"/>
              </a:rPr>
              <a:t>مُحَمَّدٍ</a:t>
            </a:r>
            <a:endParaRPr lang="en-US" sz="44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4400" b="1" dirty="0" smtClean="0">
                <a:cs typeface="Najaf" panose="00000700000000000000" pitchFamily="2" charset="-78"/>
              </a:rPr>
              <a:t> </a:t>
            </a:r>
            <a:r>
              <a:rPr lang="ar-SA" sz="4400" b="1" dirty="0">
                <a:cs typeface="Najaf" panose="00000700000000000000" pitchFamily="2" charset="-78"/>
              </a:rPr>
              <a:t>ايُّهَا ٱلْهَادِي ٱلنَّقِيُّ</a:t>
            </a:r>
            <a:r>
              <a:rPr lang="en-GB" sz="4400" b="1" dirty="0">
                <a:cs typeface="Najaf" panose="00000700000000000000" pitchFamily="2" charset="-78"/>
              </a:rPr>
              <a:t> </a:t>
            </a:r>
            <a:endParaRPr lang="en-GB" sz="4400" b="1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4400" b="1" dirty="0" smtClean="0">
                <a:cs typeface="Najaf" panose="00000700000000000000" pitchFamily="2" charset="-78"/>
              </a:rPr>
              <a:t>يَا </a:t>
            </a:r>
            <a:r>
              <a:rPr lang="ar-SA" sz="4400" b="1" dirty="0">
                <a:cs typeface="Najaf" panose="00000700000000000000" pitchFamily="2" charset="-78"/>
              </a:rPr>
              <a:t>بْنَ رَسُولِ ٱللَّهِ</a:t>
            </a:r>
            <a:endParaRPr lang="en-US" sz="4800" b="1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en-US" b="1" dirty="0" smtClean="0"/>
              <a:t>O </a:t>
            </a:r>
            <a:r>
              <a:rPr lang="en-US" b="1" dirty="0" err="1"/>
              <a:t>Abal</a:t>
            </a:r>
            <a:r>
              <a:rPr lang="en-US" b="1" dirty="0"/>
              <a:t> Hasan, O ‘Ali, son of ‘Muhammad</a:t>
            </a:r>
            <a:r>
              <a:rPr lang="en-US" b="1" dirty="0" smtClean="0"/>
              <a:t>,</a:t>
            </a:r>
          </a:p>
          <a:p>
            <a:pPr marL="0" indent="0" algn="ctr" rtl="1">
              <a:buNone/>
            </a:pPr>
            <a:r>
              <a:rPr lang="en-US" b="1" dirty="0" smtClean="0"/>
              <a:t> </a:t>
            </a:r>
            <a:r>
              <a:rPr lang="en-US" b="1" dirty="0"/>
              <a:t>O guide (</a:t>
            </a:r>
            <a:r>
              <a:rPr lang="en-US" b="1" dirty="0" err="1"/>
              <a:t>Hadi</a:t>
            </a:r>
            <a:r>
              <a:rPr lang="en-US" b="1" dirty="0"/>
              <a:t>) and pure one (</a:t>
            </a:r>
            <a:r>
              <a:rPr lang="en-US" b="1" dirty="0" err="1"/>
              <a:t>Naqi</a:t>
            </a:r>
            <a:r>
              <a:rPr lang="en-US" b="1" dirty="0" smtClean="0"/>
              <a:t>),</a:t>
            </a:r>
          </a:p>
          <a:p>
            <a:pPr marL="0" indent="0" algn="ctr" rtl="1">
              <a:buNone/>
            </a:pPr>
            <a:r>
              <a:rPr lang="en-US" b="1" dirty="0" smtClean="0"/>
              <a:t> </a:t>
            </a:r>
            <a:r>
              <a:rPr lang="en-US" b="1" dirty="0"/>
              <a:t>O descendant of the Messenger of Allah</a:t>
            </a:r>
            <a:endParaRPr lang="ar-S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304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127" y="1143001"/>
            <a:ext cx="8229600" cy="55927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b="1" dirty="0">
                <a:cs typeface="Najaf" panose="00000700000000000000" pitchFamily="2" charset="-78"/>
              </a:rPr>
              <a:t>يَا حُجَّةَ ٱللَّهِ عَلَىٰ خَلْقِهِ</a:t>
            </a:r>
            <a:endParaRPr lang="ar-SA" sz="6000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6000" b="1" dirty="0">
                <a:cs typeface="Najaf" panose="00000700000000000000" pitchFamily="2" charset="-78"/>
              </a:rPr>
              <a:t>يَا سَيِّدَنَا وَمَوْلاَنَا</a:t>
            </a:r>
            <a:endParaRPr lang="ar-SA" sz="60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/>
              <a:t>O decisive argument of Allah over mankind</a:t>
            </a:r>
            <a:r>
              <a:rPr lang="en-US" sz="4400" b="1" dirty="0" smtClean="0"/>
              <a:t>,</a:t>
            </a:r>
          </a:p>
          <a:p>
            <a:pPr marL="0" indent="0" algn="ctr">
              <a:buNone/>
            </a:pPr>
            <a:r>
              <a:rPr lang="en-US" sz="4400" b="1" dirty="0" smtClean="0"/>
              <a:t> </a:t>
            </a:r>
            <a:r>
              <a:rPr lang="en-US" sz="4400" b="1" dirty="0"/>
              <a:t>O our chief, O our master</a:t>
            </a:r>
          </a:p>
        </p:txBody>
      </p:sp>
    </p:spTree>
    <p:extLst>
      <p:ext uri="{BB962C8B-B14F-4D97-AF65-F5344CB8AC3E}">
        <p14:creationId xmlns:p14="http://schemas.microsoft.com/office/powerpoint/2010/main" val="33904700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14401"/>
            <a:ext cx="10058400" cy="5745164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400" b="1" dirty="0">
                <a:cs typeface="Najaf" panose="00000700000000000000" pitchFamily="2" charset="-78"/>
              </a:rPr>
              <a:t>إِنَّا تَوَجَّهْنَا وَٱسْتَشْفَعْنَا</a:t>
            </a:r>
            <a:endParaRPr lang="ar-SA" sz="5400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5400" b="1" dirty="0">
                <a:cs typeface="Najaf" panose="00000700000000000000" pitchFamily="2" charset="-78"/>
              </a:rPr>
              <a:t>وَتَوَسَّلْنَا بِكَ إِلَىٰ ٱللَّهِ</a:t>
            </a:r>
            <a:endParaRPr lang="ar-SA" sz="54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r>
              <a:rPr lang="en-US" sz="4400" b="1" dirty="0"/>
              <a:t> </a:t>
            </a:r>
            <a:r>
              <a:rPr lang="en-US" sz="4000" b="1" dirty="0"/>
              <a:t>We turn towards Allah with your help</a:t>
            </a:r>
            <a:r>
              <a:rPr lang="en-US" sz="4000" b="1" dirty="0" smtClean="0"/>
              <a:t>,</a:t>
            </a:r>
          </a:p>
          <a:p>
            <a:pPr marL="0" indent="0" algn="ctr">
              <a:buNone/>
            </a:pPr>
            <a:r>
              <a:rPr lang="en-US" sz="4000" b="1" dirty="0" smtClean="0"/>
              <a:t> </a:t>
            </a:r>
            <a:r>
              <a:rPr lang="en-US" sz="4000" b="1" dirty="0"/>
              <a:t>seek thy intercession and advocacy before Allah</a:t>
            </a:r>
          </a:p>
        </p:txBody>
      </p:sp>
    </p:spTree>
    <p:extLst>
      <p:ext uri="{BB962C8B-B14F-4D97-AF65-F5344CB8AC3E}">
        <p14:creationId xmlns:p14="http://schemas.microsoft.com/office/powerpoint/2010/main" val="7496368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sz="5400" b="1" dirty="0">
                <a:cs typeface="Najaf" panose="00000700000000000000" pitchFamily="2" charset="-78"/>
              </a:rPr>
              <a:t>وَقَدَّمْنَاكَ بَيْنَ يَدَيْ حَاجَاتِنَا</a:t>
            </a:r>
            <a:endParaRPr lang="en-GB" sz="5400" b="1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GB" sz="5400" b="1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r>
              <a:rPr lang="en-US" sz="4400" b="1" dirty="0"/>
              <a:t>We call upon you before [mentioning] our requests [to Allah</a:t>
            </a:r>
            <a:r>
              <a:rPr lang="en-US" sz="48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579997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10515600" cy="5181599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400" b="1" dirty="0">
                <a:cs typeface="Najaf" panose="00000700000000000000" pitchFamily="2" charset="-78"/>
              </a:rPr>
              <a:t>يَا وَجِيهاً عِنْدَ ٱللَّهِ</a:t>
            </a:r>
            <a:endParaRPr lang="ar-SA" sz="5400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5400" b="1" dirty="0">
                <a:cs typeface="Najaf" panose="00000700000000000000" pitchFamily="2" charset="-78"/>
              </a:rPr>
              <a:t>إِشْفَعْ لَنَا عِنْدَ</a:t>
            </a:r>
            <a:r>
              <a:rPr lang="en-GB" sz="5400" b="1" dirty="0">
                <a:cs typeface="Najaf" panose="00000700000000000000" pitchFamily="2" charset="-78"/>
              </a:rPr>
              <a:t> </a:t>
            </a:r>
            <a:r>
              <a:rPr lang="ar-SA" sz="5400" b="1" dirty="0">
                <a:cs typeface="Najaf" panose="00000700000000000000" pitchFamily="2" charset="-78"/>
              </a:rPr>
              <a:t>ٱللَّهِ</a:t>
            </a:r>
            <a:endParaRPr lang="ar-SA" sz="54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O intimate of Allah</a:t>
            </a:r>
            <a:r>
              <a:rPr lang="en-US" sz="4400" b="1" dirty="0" smtClean="0"/>
              <a:t>,</a:t>
            </a:r>
          </a:p>
          <a:p>
            <a:pPr marL="0" indent="0" algn="ctr">
              <a:buNone/>
            </a:pPr>
            <a:r>
              <a:rPr lang="en-US" sz="4400" b="1" dirty="0" smtClean="0"/>
              <a:t> </a:t>
            </a:r>
            <a:r>
              <a:rPr lang="en-US" sz="4400" b="1" dirty="0"/>
              <a:t>Stand by us when Allah sits in judgement over us.</a:t>
            </a:r>
          </a:p>
        </p:txBody>
      </p:sp>
    </p:spTree>
    <p:extLst>
      <p:ext uri="{BB962C8B-B14F-4D97-AF65-F5344CB8AC3E}">
        <p14:creationId xmlns:p14="http://schemas.microsoft.com/office/powerpoint/2010/main" val="141939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SHORT – ZIYARAT </a:t>
            </a:r>
          </a:p>
        </p:txBody>
      </p:sp>
    </p:spTree>
    <p:extLst>
      <p:ext uri="{BB962C8B-B14F-4D97-AF65-F5344CB8AC3E}">
        <p14:creationId xmlns:p14="http://schemas.microsoft.com/office/powerpoint/2010/main" val="1786036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13911</TotalTime>
  <Words>523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Mincho</vt:lpstr>
      <vt:lpstr>Arial</vt:lpstr>
      <vt:lpstr>Attari_Quran</vt:lpstr>
      <vt:lpstr>Najaf</vt:lpstr>
      <vt:lpstr>Trebuchet MS</vt:lpstr>
      <vt:lpstr>Default Design</vt:lpstr>
      <vt:lpstr>PowerPoint Presentation</vt:lpstr>
      <vt:lpstr>PowerPoint Presentation</vt:lpstr>
      <vt:lpstr>اَللَّهُمَّ صَلِّ عَلَىٰ مُحَمَّدٍ وَآلِ مُحَمَّدٍ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اَللَّهُمَّ صَلِّ عَلَىٰ مُحَمَّدٍ وَآلِ مُحَمَّدٍ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A Muljiani</cp:lastModifiedBy>
  <cp:revision>2070</cp:revision>
  <cp:lastPrinted>1601-01-01T00:00:00Z</cp:lastPrinted>
  <dcterms:created xsi:type="dcterms:W3CDTF">1601-01-01T00:00:00Z</dcterms:created>
  <dcterms:modified xsi:type="dcterms:W3CDTF">2023-01-24T04:04:22Z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